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notesMasterIdLst>
    <p:notesMasterId r:id="rId13"/>
  </p:notesMasterIdLst>
  <p:sldIdLst>
    <p:sldId id="256" r:id="rId2"/>
    <p:sldId id="265" r:id="rId3"/>
    <p:sldId id="268" r:id="rId4"/>
    <p:sldId id="267" r:id="rId5"/>
    <p:sldId id="261" r:id="rId6"/>
    <p:sldId id="262" r:id="rId7"/>
    <p:sldId id="266" r:id="rId8"/>
    <p:sldId id="270" r:id="rId9"/>
    <p:sldId id="264" r:id="rId10"/>
    <p:sldId id="271" r:id="rId11"/>
    <p:sldId id="272" r:id="rId12"/>
  </p:sldIdLst>
  <p:sldSz cx="12192000" cy="6858000"/>
  <p:notesSz cx="6858000" cy="9144000"/>
  <p:defaultTextStyle>
    <a:defPPr>
      <a:defRPr lang="en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5"/>
    <p:restoredTop sz="95574"/>
  </p:normalViewPr>
  <p:slideViewPr>
    <p:cSldViewPr snapToGrid="0" snapToObjects="1" showGuides="1">
      <p:cViewPr>
        <p:scale>
          <a:sx n="88" d="100"/>
          <a:sy n="88" d="100"/>
        </p:scale>
        <p:origin x="144" y="456"/>
      </p:cViewPr>
      <p:guideLst>
        <p:guide orient="horz" pos="2160"/>
        <p:guide pos="379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79" d="100"/>
          <a:sy n="79" d="100"/>
        </p:scale>
        <p:origin x="3240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484 days </a:t>
            </a:r>
          </a:p>
          <a:p>
            <a:pPr>
              <a:defRPr/>
            </a:pPr>
            <a:r>
              <a:rPr lang="en-US" sz="1400" dirty="0"/>
              <a:t>from 26 April 2021 – 31 </a:t>
            </a:r>
            <a:r>
              <a:rPr lang="en-US" sz="1400" dirty="0" err="1"/>
              <a:t>AUGust</a:t>
            </a:r>
            <a:r>
              <a:rPr lang="en-US" sz="1400" dirty="0"/>
              <a:t> 2022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Design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FD-7E45-ACF9-24297341F6F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Engineering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FD-7E45-ACF9-24297341F6F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DC Build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FD-7E45-ACF9-24297341F6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overlap val="100"/>
        <c:axId val="1394823295"/>
        <c:axId val="1394665039"/>
      </c:barChart>
      <c:catAx>
        <c:axId val="1394823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394665039"/>
        <c:crosses val="autoZero"/>
        <c:auto val="1"/>
        <c:lblAlgn val="ctr"/>
        <c:lblOffset val="100"/>
        <c:noMultiLvlLbl val="0"/>
      </c:catAx>
      <c:valAx>
        <c:axId val="1394665039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3948232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28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5824 Man-days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28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>
                <a:effectLst/>
              </a:rPr>
              <a:t>W</a:t>
            </a:r>
            <a:r>
              <a:rPr lang="en-JP" sz="1400" dirty="0">
                <a:effectLst/>
              </a:rPr>
              <a:t>ith headcount of 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128" b="1" i="0" u="none" strike="noStrike" kern="1200" cap="all" spc="120" normalizeH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Design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BC-7E4E-B2C6-C396216098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Engineering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2592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BC-7E4E-B2C6-C396216098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DC Build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1408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BC-7E4E-B2C6-C396216098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overlap val="100"/>
        <c:axId val="1381828735"/>
        <c:axId val="1381830383"/>
      </c:barChart>
      <c:catAx>
        <c:axId val="138182873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81830383"/>
        <c:crosses val="autoZero"/>
        <c:auto val="1"/>
        <c:lblAlgn val="ctr"/>
        <c:lblOffset val="100"/>
        <c:noMultiLvlLbl val="0"/>
      </c:catAx>
      <c:valAx>
        <c:axId val="1381830383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3818287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C12-42D3-BC3C-035E8E85EB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C12-42D3-BC3C-035E8E85EB2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JP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1"/>
                <c:pt idx="0">
                  <c:v>Powerflex savings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147</c:v>
                </c:pt>
                <c:pt idx="1">
                  <c:v>5677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8C-C842-A3F3-B0A653FABCF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Work EFFORT Savings</a:t>
            </a:r>
          </a:p>
          <a:p>
            <a:pPr>
              <a:defRPr/>
            </a:pPr>
            <a:r>
              <a:rPr lang="en-US" sz="1400" dirty="0"/>
              <a:t>Not considering Parkinson’s law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Design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Powerflex</c:v>
                </c:pt>
                <c:pt idx="1">
                  <c:v>Non-HCI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1744</c:v>
                </c:pt>
                <c:pt idx="1">
                  <c:v>1824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9C-BE48-9B5B-6EDD6D51646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Engineer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Powerflex</c:v>
                </c:pt>
                <c:pt idx="1">
                  <c:v>Non-HCI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2587</c:v>
                </c:pt>
                <c:pt idx="1">
                  <c:v>2532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9C-BE48-9B5B-6EDD6D51646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DC Build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Powerflex</c:v>
                </c:pt>
                <c:pt idx="1">
                  <c:v>Non-HCI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1346</c:v>
                </c:pt>
                <c:pt idx="1">
                  <c:v>1408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9C-BE48-9B5B-6EDD6D51646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509395871"/>
        <c:axId val="1073382335"/>
      </c:barChart>
      <c:catAx>
        <c:axId val="15093958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73382335"/>
        <c:crosses val="autoZero"/>
        <c:auto val="1"/>
        <c:lblAlgn val="ctr"/>
        <c:lblOffset val="100"/>
        <c:noMultiLvlLbl val="0"/>
      </c:catAx>
      <c:valAx>
        <c:axId val="107338233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09395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JP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6C194-2D62-C04E-8177-34BF31AB14C7}" type="datetimeFigureOut">
              <a:rPr lang="en-JP" smtClean="0"/>
              <a:t>2021/05/14</a:t>
            </a:fld>
            <a:endParaRPr lang="en-JP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JP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89B58-3633-C947-9C3B-B66774E3D93E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454080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589B58-3633-C947-9C3B-B66774E3D93E}" type="slidenum">
              <a:rPr lang="en-JP" smtClean="0"/>
              <a:t>1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394566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JP" dirty="0"/>
              <a:t>Need to roughly calculate the effort required for each team in EC (in man-days), then add together for this chart.  I made non-HCI a total of all possible effort, then took 20% off for HCI in Design and Build.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589B58-3633-C947-9C3B-B66774E3D93E}" type="slidenum">
              <a:rPr lang="en-JP" smtClean="0"/>
              <a:t>4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111526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0911E-A11C-F44C-B9D0-15457FA6F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6C14EA-534A-6F43-BC94-A108E7B85B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3F33F-4574-664D-8F17-0D4194995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5/14/21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57004-16A0-1046-9DCA-F0CA686D8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C5D5B-3107-3246-9962-87100120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740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F7423-83EE-C44B-9F24-227627F45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E05F9B-D897-E245-80A0-F1388393D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31713-53E2-D84A-BB44-A7E5FB60A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C6B1B-EB9E-0341-B6D7-FFDBEA10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3732C-3C01-E04F-B197-7A4283564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1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D027AC-2874-ED43-A535-3740632695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258B38-6C93-FC42-97E9-70A7B081CD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77058-E159-6E4B-94C9-D3857E501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0BC2D-DDD8-5440-B2E8-8271A4CE1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C43E4-05A3-4945-B545-918059D08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543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71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8B6A3-8083-6A48-B812-D28894615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B4F4A-B659-E043-8C71-C3A04653A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A69DC-2D99-8945-9788-13E6A3C0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E17EF-967A-8548-AD9C-A8FAD7EDC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32F44-CB08-A146-AC90-8C13F087D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359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59CEB-3A41-4044-9868-D256D009C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8B01B-8444-5147-B87F-01A0AF8C5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AEFBC-ABA0-C74B-908F-C3DE1B295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5/14/21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5019F-6B37-B74A-A5F8-09986E897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20B84-5665-BB47-8511-0916F076B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42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FD4D1-9A81-0746-8D19-80AABF02A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14688-4A04-4C4E-89F8-B38AF0E9AE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8EFE82-2994-EB47-A025-558295C15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88D118-2733-054A-920D-089E39796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5/14/21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97AE80-C99D-2248-A737-5D81E60A6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9A9CEF-51D0-4D4A-87B6-70240B0E4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27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7A9F-F130-B540-8169-871CACDD3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D2FD25-CCBF-FB4D-AB25-8DBD4CAC1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829433-B4B9-BC4A-A4FD-29F309FD0B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074B8F-2E10-114E-887E-6A9FFFDBC9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732A75-4669-AB42-9A79-A1D13B61A4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1EB7A7-BDE1-234F-BEC5-7F17A49CD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5/14/21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9CACC2-D82A-3346-A931-200DA124D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270978-DD59-8145-B467-DB123074A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75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DDEAD-D0FF-A04D-9463-B0617780F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ACA41D-7073-EF4B-94DD-5972AEA64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5/14/21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0500C1-0CE2-7643-9E54-9B1D19225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C79A37-97E8-2C49-AD24-431F521F0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260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2C6A49-8D57-2549-BE2D-2A5183C81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5/14/21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ED2F47-E980-2D40-937E-8D0268ABA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B923BE-44B7-1141-81BD-1438329DE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67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14EF4-A602-1048-BB37-570ED0766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8AAF5-42A4-DB4A-93C2-26CD74941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D4AC4C-5B79-A547-AC60-A5E7F9A76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8E0F61-41CB-3041-84F9-B64343069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5/14/21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A812DE-2BE3-7A4D-B3E2-4E09E3D6C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DCDED-D1D4-8540-8B85-F49BACBD0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406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A4D59-A4A7-1E47-95F6-63E8269F3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78B868-715A-9C4A-BEBC-CD3597AC9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JP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C981A9-2E5E-6B44-9E92-C82F5DCE5F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D4EAE0-2B7F-6A47-928D-C150AE8AD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5/14/21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9ED9F-DA92-3D4B-BDBD-2D35EF825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08164-047E-5646-9BEB-D8B151348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527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DCBE82-8227-8C4E-8946-9CA652193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3F040A-B757-CA42-8E9A-0A67A9BA4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79AEA-C07B-324E-9584-ADDDB93009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5/14/21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9F3F6-CC44-F746-80CF-1EC9A95168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7D585-5354-C140-A4AD-FA500B64D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44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JP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F63C1-7047-9E49-BAEC-C41D92E77C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JP" dirty="0"/>
              <a:t>Powerflex vs non-HCI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E84548-184A-B249-9F0E-68A7A5FA08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Comparison of W</a:t>
            </a:r>
            <a:r>
              <a:rPr lang="en-JP" dirty="0"/>
              <a:t>ork Required</a:t>
            </a:r>
          </a:p>
        </p:txBody>
      </p:sp>
    </p:spTree>
    <p:extLst>
      <p:ext uri="{BB962C8B-B14F-4D97-AF65-F5344CB8AC3E}">
        <p14:creationId xmlns:p14="http://schemas.microsoft.com/office/powerpoint/2010/main" val="1850150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5CF886-AB79-6A42-A0AF-E58D326FB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JP" sz="5200" dirty="0"/>
              <a:t>3% project effort saved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B2DE38C-9B3A-A74E-BF2D-EFBC70BA4B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938983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6849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5CA30-F908-4B46-BBAF-80D8089C8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Comparison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A5A0970-6695-CC43-B976-37C3103093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89716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5AEC331-0212-B04A-ADD7-B6957E4DAF4B}"/>
              </a:ext>
            </a:extLst>
          </p:cNvPr>
          <p:cNvSpPr txBox="1"/>
          <p:nvPr/>
        </p:nvSpPr>
        <p:spPr>
          <a:xfrm>
            <a:off x="9564914" y="3849914"/>
            <a:ext cx="1146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JP" dirty="0"/>
              <a:t>5824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BABAD1-0497-434C-B20E-BB65CAF65B84}"/>
              </a:ext>
            </a:extLst>
          </p:cNvPr>
          <p:cNvSpPr txBox="1"/>
          <p:nvPr/>
        </p:nvSpPr>
        <p:spPr>
          <a:xfrm>
            <a:off x="9427027" y="5366657"/>
            <a:ext cx="142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JP" dirty="0"/>
              <a:t>5677</a:t>
            </a:r>
          </a:p>
        </p:txBody>
      </p:sp>
    </p:spTree>
    <p:extLst>
      <p:ext uri="{BB962C8B-B14F-4D97-AF65-F5344CB8AC3E}">
        <p14:creationId xmlns:p14="http://schemas.microsoft.com/office/powerpoint/2010/main" val="1778310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944A4-0843-A04D-B297-2C7FFA420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“Work expands to fill the time available for its completion.”</a:t>
            </a:r>
            <a:endParaRPr lang="en-JP" dirty="0">
              <a:solidFill>
                <a:schemeClr val="accent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E81876-67CE-A445-9900-7D127997ABDF}"/>
              </a:ext>
            </a:extLst>
          </p:cNvPr>
          <p:cNvSpPr>
            <a:spLocks noGrp="1"/>
          </p:cNvSpPr>
          <p:nvPr>
            <p:ph type="body" sz="half" idx="14"/>
          </p:nvPr>
        </p:nvSpPr>
        <p:spPr/>
        <p:txBody>
          <a:bodyPr/>
          <a:lstStyle/>
          <a:p>
            <a:r>
              <a:rPr lang="en-JP" dirty="0">
                <a:solidFill>
                  <a:schemeClr val="accent2"/>
                </a:solidFill>
              </a:rPr>
              <a:t>Parkinson’s law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69E190-6309-204D-8633-14D812393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959588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6DA6-5143-FF48-830E-8AE6E6841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Project Timeline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6763772-B869-CE47-926C-F3792DA18E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160947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631E105-F362-1042-8963-0349149E8A0E}"/>
              </a:ext>
            </a:extLst>
          </p:cNvPr>
          <p:cNvSpPr txBox="1"/>
          <p:nvPr/>
        </p:nvSpPr>
        <p:spPr>
          <a:xfrm>
            <a:off x="3338285" y="5399314"/>
            <a:ext cx="1175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JP" sz="1400" dirty="0">
                <a:solidFill>
                  <a:schemeClr val="accent3"/>
                </a:solidFill>
              </a:rPr>
              <a:t>^</a:t>
            </a:r>
          </a:p>
          <a:p>
            <a:pPr algn="ctr"/>
            <a:r>
              <a:rPr lang="en-JP" sz="1400" dirty="0">
                <a:solidFill>
                  <a:schemeClr val="accent3"/>
                </a:solidFill>
              </a:rPr>
              <a:t>30 Sep 2021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DCAD4B-53E8-684F-8602-34742105275C}"/>
              </a:ext>
            </a:extLst>
          </p:cNvPr>
          <p:cNvSpPr txBox="1"/>
          <p:nvPr/>
        </p:nvSpPr>
        <p:spPr>
          <a:xfrm>
            <a:off x="7496628" y="5406571"/>
            <a:ext cx="1175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JP" sz="1400" dirty="0">
                <a:solidFill>
                  <a:schemeClr val="accent3"/>
                </a:solidFill>
              </a:rPr>
              <a:t>^</a:t>
            </a:r>
          </a:p>
          <a:p>
            <a:pPr algn="ctr"/>
            <a:r>
              <a:rPr lang="en-JP" sz="1400" dirty="0">
                <a:solidFill>
                  <a:schemeClr val="accent3"/>
                </a:solidFill>
              </a:rPr>
              <a:t>2 May2022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61048E-B23B-9F4D-AEE8-E7858D71B6AA}"/>
              </a:ext>
            </a:extLst>
          </p:cNvPr>
          <p:cNvSpPr txBox="1"/>
          <p:nvPr/>
        </p:nvSpPr>
        <p:spPr>
          <a:xfrm>
            <a:off x="899886" y="6226629"/>
            <a:ext cx="1056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JP" dirty="0">
                <a:solidFill>
                  <a:schemeClr val="accent3"/>
                </a:solidFill>
              </a:rPr>
              <a:t>* </a:t>
            </a:r>
            <a:r>
              <a:rPr lang="en-US" dirty="0">
                <a:solidFill>
                  <a:schemeClr val="accent3"/>
                </a:solidFill>
              </a:rPr>
              <a:t>As of 13 May 2021</a:t>
            </a:r>
            <a:endParaRPr lang="en-JP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652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365E0-8B67-9045-9A11-49E9655D3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Work Resource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C8D7739-A906-0945-917A-1368BD0C16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447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A6CC10F-D5C4-6346-B624-3D9337431CD4}"/>
              </a:ext>
            </a:extLst>
          </p:cNvPr>
          <p:cNvSpPr txBox="1"/>
          <p:nvPr/>
        </p:nvSpPr>
        <p:spPr>
          <a:xfrm>
            <a:off x="943429" y="6052457"/>
            <a:ext cx="1056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JP" dirty="0">
                <a:solidFill>
                  <a:schemeClr val="accent3"/>
                </a:solidFill>
              </a:rPr>
              <a:t>* </a:t>
            </a:r>
            <a:r>
              <a:rPr lang="en-US" dirty="0">
                <a:solidFill>
                  <a:schemeClr val="accent3"/>
                </a:solidFill>
              </a:rPr>
              <a:t>W</a:t>
            </a:r>
            <a:r>
              <a:rPr lang="en-JP" dirty="0">
                <a:solidFill>
                  <a:schemeClr val="accent3"/>
                </a:solidFill>
              </a:rPr>
              <a:t>ith headcount of 16 in Q2 2021</a:t>
            </a:r>
          </a:p>
        </p:txBody>
      </p:sp>
    </p:spTree>
    <p:extLst>
      <p:ext uri="{BB962C8B-B14F-4D97-AF65-F5344CB8AC3E}">
        <p14:creationId xmlns:p14="http://schemas.microsoft.com/office/powerpoint/2010/main" val="71642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AC367-6A94-934C-8871-D1CFB3F49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Can Powerflex </a:t>
            </a:r>
            <a:br>
              <a:rPr lang="en-JP" dirty="0"/>
            </a:br>
            <a:r>
              <a:rPr lang="en-JP" dirty="0"/>
              <a:t>reduce work required?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8928D-0BAD-7541-898C-7CA5E6D624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JP" dirty="0"/>
              <a:t>Dell’s HCI solution</a:t>
            </a:r>
          </a:p>
        </p:txBody>
      </p:sp>
    </p:spTree>
    <p:extLst>
      <p:ext uri="{BB962C8B-B14F-4D97-AF65-F5344CB8AC3E}">
        <p14:creationId xmlns:p14="http://schemas.microsoft.com/office/powerpoint/2010/main" val="3742042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89B6CB-C1C9-2440-8761-42E9CD459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PowerFlex Strengths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B3553D2-3F1A-8549-AC9C-24E8F3D34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JP" dirty="0"/>
              <a:t>All Flash storage – extremely high performance</a:t>
            </a:r>
          </a:p>
          <a:p>
            <a:r>
              <a:rPr lang="en-JP" dirty="0"/>
              <a:t>Async block level replication</a:t>
            </a:r>
          </a:p>
          <a:p>
            <a:r>
              <a:rPr lang="en-JP" dirty="0">
                <a:solidFill>
                  <a:schemeClr val="accent1"/>
                </a:solidFill>
              </a:rPr>
              <a:t>Firmware management</a:t>
            </a:r>
          </a:p>
          <a:p>
            <a:pPr lvl="1"/>
            <a:r>
              <a:rPr lang="en-US" dirty="0"/>
              <a:t>V</a:t>
            </a:r>
            <a:r>
              <a:rPr lang="en-JP" dirty="0"/>
              <a:t>ersion compliance reporting</a:t>
            </a:r>
          </a:p>
          <a:p>
            <a:pPr lvl="1"/>
            <a:r>
              <a:rPr lang="en-US" dirty="0"/>
              <a:t>U</a:t>
            </a:r>
            <a:r>
              <a:rPr lang="en-JP" dirty="0"/>
              <a:t>pgrade automation</a:t>
            </a:r>
          </a:p>
          <a:p>
            <a:pPr lvl="1"/>
            <a:r>
              <a:rPr lang="en-JP" dirty="0"/>
              <a:t>Certification and packaging</a:t>
            </a:r>
          </a:p>
          <a:p>
            <a:r>
              <a:rPr lang="en-JP" dirty="0">
                <a:solidFill>
                  <a:schemeClr val="accent1"/>
                </a:solidFill>
              </a:rPr>
              <a:t>V</a:t>
            </a:r>
            <a:r>
              <a:rPr lang="en-US" dirty="0" err="1">
                <a:solidFill>
                  <a:schemeClr val="accent1"/>
                </a:solidFill>
              </a:rPr>
              <a:t>Mware</a:t>
            </a:r>
            <a:r>
              <a:rPr lang="en-US" dirty="0">
                <a:solidFill>
                  <a:schemeClr val="accent1"/>
                </a:solidFill>
              </a:rPr>
              <a:t> Hypervisor</a:t>
            </a:r>
          </a:p>
          <a:p>
            <a:pPr lvl="1"/>
            <a:r>
              <a:rPr lang="en-US" dirty="0"/>
              <a:t>Provisioning</a:t>
            </a:r>
          </a:p>
          <a:p>
            <a:pPr lvl="1"/>
            <a:r>
              <a:rPr lang="en-US" dirty="0"/>
              <a:t>Lifecycle management</a:t>
            </a:r>
          </a:p>
          <a:p>
            <a:r>
              <a:rPr lang="en-US" dirty="0"/>
              <a:t>Flexible block storage provisioning</a:t>
            </a:r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1498552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C66E7-0DC8-A74D-8941-3EAD51221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Extra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7A866-B397-A34F-A919-0C242E63B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46375"/>
          </a:xfrm>
        </p:spPr>
        <p:txBody>
          <a:bodyPr/>
          <a:lstStyle/>
          <a:p>
            <a:r>
              <a:rPr lang="en-JP" dirty="0">
                <a:solidFill>
                  <a:schemeClr val="accent1"/>
                </a:solidFill>
              </a:rPr>
              <a:t>Automated deployment of vanilla RHEL and Windows on BM</a:t>
            </a:r>
          </a:p>
          <a:p>
            <a:r>
              <a:rPr lang="en-JP" dirty="0"/>
              <a:t>Cloudlink provides integrated key management</a:t>
            </a:r>
          </a:p>
          <a:p>
            <a:r>
              <a:rPr lang="en-JP" dirty="0">
                <a:solidFill>
                  <a:schemeClr val="accent1"/>
                </a:solidFill>
              </a:rPr>
              <a:t>VLAN setup automation for ToR switches*</a:t>
            </a:r>
          </a:p>
          <a:p>
            <a:r>
              <a:rPr lang="en-JP" dirty="0">
                <a:solidFill>
                  <a:schemeClr val="accent1"/>
                </a:solidFill>
              </a:rPr>
              <a:t>Management and performance dashboards</a:t>
            </a:r>
          </a:p>
          <a:p>
            <a:r>
              <a:rPr lang="en-JP" dirty="0">
                <a:solidFill>
                  <a:schemeClr val="accent1"/>
                </a:solidFill>
              </a:rPr>
              <a:t>Storage volume provisioning via API, CLI, and dashboard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1526DC-1CBD-3A4E-B16F-E419E51F44D3}"/>
              </a:ext>
            </a:extLst>
          </p:cNvPr>
          <p:cNvSpPr txBox="1"/>
          <p:nvPr/>
        </p:nvSpPr>
        <p:spPr>
          <a:xfrm>
            <a:off x="943429" y="6052457"/>
            <a:ext cx="1056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JP" dirty="0">
                <a:solidFill>
                  <a:schemeClr val="accent3"/>
                </a:solidFill>
              </a:rPr>
              <a:t>* Not currently in consideration</a:t>
            </a:r>
          </a:p>
        </p:txBody>
      </p:sp>
    </p:spTree>
    <p:extLst>
      <p:ext uri="{BB962C8B-B14F-4D97-AF65-F5344CB8AC3E}">
        <p14:creationId xmlns:p14="http://schemas.microsoft.com/office/powerpoint/2010/main" val="3895055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A70EF10-9792-9840-8E31-992F3A389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JP" sz="7200" b="1" dirty="0">
                <a:solidFill>
                  <a:schemeClr val="accent1"/>
                </a:solidFill>
              </a:rPr>
              <a:t>295 days saved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A5918A-1757-5A4A-8500-16851B9BD8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147 days during project + 148 days in annual operations</a:t>
            </a:r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359149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8D51E3-84EE-F746-8D64-28DC59EF4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155" y="552906"/>
            <a:ext cx="5165936" cy="167490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Work reduction detail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8DD6E0-A19C-9E44-8237-F17A2AEC64B1}"/>
              </a:ext>
            </a:extLst>
          </p:cNvPr>
          <p:cNvSpPr txBox="1"/>
          <p:nvPr/>
        </p:nvSpPr>
        <p:spPr>
          <a:xfrm>
            <a:off x="6190909" y="552906"/>
            <a:ext cx="5159825" cy="16749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</a:rPr>
              <a:t>KEY POINT</a:t>
            </a:r>
            <a:r>
              <a:rPr lang="en-US" sz="2000" dirty="0"/>
              <a:t> Choosing </a:t>
            </a:r>
            <a:r>
              <a:rPr lang="en-US" sz="2000" dirty="0" err="1"/>
              <a:t>Powerflex</a:t>
            </a:r>
            <a:r>
              <a:rPr lang="en-US" sz="2000" dirty="0"/>
              <a:t> now saves at least </a:t>
            </a:r>
            <a:r>
              <a:rPr lang="en-US" sz="2000" b="1" dirty="0"/>
              <a:t>2 months </a:t>
            </a:r>
            <a:r>
              <a:rPr lang="en-US" sz="2000" dirty="0"/>
              <a:t>of research into alternate products. This allows us to begin into the next step  - lab testing the Linux build - sooner.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8E83A0C-DDB3-8144-88BE-8B3DB04E0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776144"/>
              </p:ext>
            </p:extLst>
          </p:nvPr>
        </p:nvGraphicFramePr>
        <p:xfrm>
          <a:off x="1440861" y="2405149"/>
          <a:ext cx="8649414" cy="4119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8284">
                  <a:extLst>
                    <a:ext uri="{9D8B030D-6E8A-4147-A177-3AD203B41FA5}">
                      <a16:colId xmlns:a16="http://schemas.microsoft.com/office/drawing/2014/main" val="2997484981"/>
                    </a:ext>
                  </a:extLst>
                </a:gridCol>
                <a:gridCol w="3115210">
                  <a:extLst>
                    <a:ext uri="{9D8B030D-6E8A-4147-A177-3AD203B41FA5}">
                      <a16:colId xmlns:a16="http://schemas.microsoft.com/office/drawing/2014/main" val="3170654194"/>
                    </a:ext>
                  </a:extLst>
                </a:gridCol>
                <a:gridCol w="3125920">
                  <a:extLst>
                    <a:ext uri="{9D8B030D-6E8A-4147-A177-3AD203B41FA5}">
                      <a16:colId xmlns:a16="http://schemas.microsoft.com/office/drawing/2014/main" val="3111408838"/>
                    </a:ext>
                  </a:extLst>
                </a:gridCol>
              </a:tblGrid>
              <a:tr h="351585">
                <a:tc>
                  <a:txBody>
                    <a:bodyPr/>
                    <a:lstStyle/>
                    <a:p>
                      <a:endParaRPr lang="en-JP" sz="1600" dirty="0"/>
                    </a:p>
                  </a:txBody>
                  <a:tcPr marL="79906" marR="79906" marT="39953" marB="39953"/>
                </a:tc>
                <a:tc>
                  <a:txBody>
                    <a:bodyPr/>
                    <a:lstStyle/>
                    <a:p>
                      <a:r>
                        <a:rPr lang="en-JP" sz="1600"/>
                        <a:t>Engineering</a:t>
                      </a:r>
                    </a:p>
                  </a:txBody>
                  <a:tcPr marL="79906" marR="79906" marT="39953" marB="39953"/>
                </a:tc>
                <a:tc>
                  <a:txBody>
                    <a:bodyPr/>
                    <a:lstStyle/>
                    <a:p>
                      <a:r>
                        <a:rPr lang="en-JP" sz="1600"/>
                        <a:t>Operations</a:t>
                      </a:r>
                    </a:p>
                  </a:txBody>
                  <a:tcPr marL="79906" marR="79906" marT="39953" marB="39953"/>
                </a:tc>
                <a:extLst>
                  <a:ext uri="{0D108BD9-81ED-4DB2-BD59-A6C34878D82A}">
                    <a16:rowId xmlns:a16="http://schemas.microsoft.com/office/drawing/2014/main" val="2908195484"/>
                  </a:ext>
                </a:extLst>
              </a:tr>
              <a:tr h="591302">
                <a:tc>
                  <a:txBody>
                    <a:bodyPr/>
                    <a:lstStyle/>
                    <a:p>
                      <a:r>
                        <a:rPr lang="en-JP" sz="1600" dirty="0"/>
                        <a:t>Decision-making</a:t>
                      </a:r>
                    </a:p>
                  </a:txBody>
                  <a:tcPr marL="79906" marR="79906" marT="39953" marB="399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600" b="1" dirty="0"/>
                        <a:t>40 days</a:t>
                      </a:r>
                      <a:r>
                        <a:rPr lang="en-JP" sz="1600" dirty="0"/>
                        <a:t>. </a:t>
                      </a:r>
                      <a:r>
                        <a:rPr lang="en-US" sz="1600" b="0" dirty="0"/>
                        <a:t>Product r</a:t>
                      </a:r>
                      <a:r>
                        <a:rPr lang="en-JP" sz="1600" b="0" dirty="0"/>
                        <a:t>esearch avoided</a:t>
                      </a:r>
                      <a:endParaRPr lang="en-JP" sz="1600" dirty="0"/>
                    </a:p>
                  </a:txBody>
                  <a:tcPr marL="79906" marR="79906" marT="39953" marB="39953"/>
                </a:tc>
                <a:tc>
                  <a:txBody>
                    <a:bodyPr/>
                    <a:lstStyle/>
                    <a:p>
                      <a:r>
                        <a:rPr lang="en-JP" sz="1600" dirty="0"/>
                        <a:t>--</a:t>
                      </a:r>
                    </a:p>
                  </a:txBody>
                  <a:tcPr marL="79906" marR="79906" marT="39953" marB="39953"/>
                </a:tc>
                <a:extLst>
                  <a:ext uri="{0D108BD9-81ED-4DB2-BD59-A6C34878D82A}">
                    <a16:rowId xmlns:a16="http://schemas.microsoft.com/office/drawing/2014/main" val="2940970348"/>
                  </a:ext>
                </a:extLst>
              </a:tr>
              <a:tr h="591302">
                <a:tc>
                  <a:txBody>
                    <a:bodyPr/>
                    <a:lstStyle/>
                    <a:p>
                      <a:r>
                        <a:rPr lang="en-JP" sz="1600" dirty="0"/>
                        <a:t>Dashboards</a:t>
                      </a:r>
                    </a:p>
                  </a:txBody>
                  <a:tcPr marL="79906" marR="79906" marT="39953" marB="39953"/>
                </a:tc>
                <a:tc>
                  <a:txBody>
                    <a:bodyPr/>
                    <a:lstStyle/>
                    <a:p>
                      <a:r>
                        <a:rPr lang="en-JP" sz="1600" b="1" dirty="0"/>
                        <a:t>40 days. </a:t>
                      </a:r>
                      <a:r>
                        <a:rPr lang="en-US" sz="1600" b="0" dirty="0"/>
                        <a:t>Product r</a:t>
                      </a:r>
                      <a:r>
                        <a:rPr lang="en-JP" sz="1600" b="0" dirty="0"/>
                        <a:t>esearch avoided</a:t>
                      </a:r>
                    </a:p>
                  </a:txBody>
                  <a:tcPr marL="79906" marR="79906" marT="39953" marB="39953"/>
                </a:tc>
                <a:tc>
                  <a:txBody>
                    <a:bodyPr/>
                    <a:lstStyle/>
                    <a:p>
                      <a:r>
                        <a:rPr lang="en-JP" sz="1600" dirty="0"/>
                        <a:t>--</a:t>
                      </a:r>
                    </a:p>
                  </a:txBody>
                  <a:tcPr marL="79906" marR="79906" marT="39953" marB="39953"/>
                </a:tc>
                <a:extLst>
                  <a:ext uri="{0D108BD9-81ED-4DB2-BD59-A6C34878D82A}">
                    <a16:rowId xmlns:a16="http://schemas.microsoft.com/office/drawing/2014/main" val="3208711138"/>
                  </a:ext>
                </a:extLst>
              </a:tr>
              <a:tr h="591302">
                <a:tc>
                  <a:txBody>
                    <a:bodyPr/>
                    <a:lstStyle/>
                    <a:p>
                      <a:r>
                        <a:rPr lang="en-JP" sz="1600" dirty="0"/>
                        <a:t>Linux bootstraping</a:t>
                      </a:r>
                    </a:p>
                  </a:txBody>
                  <a:tcPr marL="79906" marR="79906" marT="39953" marB="39953"/>
                </a:tc>
                <a:tc>
                  <a:txBody>
                    <a:bodyPr/>
                    <a:lstStyle/>
                    <a:p>
                      <a:r>
                        <a:rPr lang="en-JP" sz="1600" dirty="0"/>
                        <a:t>--</a:t>
                      </a:r>
                    </a:p>
                  </a:txBody>
                  <a:tcPr marL="79906" marR="79906" marT="39953" marB="39953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5 days</a:t>
                      </a:r>
                      <a:r>
                        <a:rPr lang="en-US" sz="1600" dirty="0"/>
                        <a:t>. ~2 hours/machine *20</a:t>
                      </a:r>
                      <a:endParaRPr lang="en-JP" sz="1600" dirty="0"/>
                    </a:p>
                  </a:txBody>
                  <a:tcPr marL="79906" marR="79906" marT="39953" marB="39953"/>
                </a:tc>
                <a:extLst>
                  <a:ext uri="{0D108BD9-81ED-4DB2-BD59-A6C34878D82A}">
                    <a16:rowId xmlns:a16="http://schemas.microsoft.com/office/drawing/2014/main" val="3224566663"/>
                  </a:ext>
                </a:extLst>
              </a:tr>
              <a:tr h="591302">
                <a:tc>
                  <a:txBody>
                    <a:bodyPr/>
                    <a:lstStyle/>
                    <a:p>
                      <a:r>
                        <a:rPr lang="en-JP" sz="1600" dirty="0"/>
                        <a:t>VM provisioning (DC build)</a:t>
                      </a:r>
                    </a:p>
                  </a:txBody>
                  <a:tcPr marL="79906" marR="79906" marT="39953" marB="39953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--</a:t>
                      </a:r>
                      <a:endParaRPr lang="en-JP" sz="1600" dirty="0"/>
                    </a:p>
                  </a:txBody>
                  <a:tcPr marL="79906" marR="79906" marT="39953" marB="39953"/>
                </a:tc>
                <a:tc>
                  <a:txBody>
                    <a:bodyPr/>
                    <a:lstStyle/>
                    <a:p>
                      <a:r>
                        <a:rPr lang="en-JP" sz="1600" b="1" dirty="0"/>
                        <a:t>62 days. </a:t>
                      </a:r>
                      <a:r>
                        <a:rPr lang="en-JP" sz="1600" dirty="0"/>
                        <a:t>~1 hour/machine * 500</a:t>
                      </a:r>
                    </a:p>
                  </a:txBody>
                  <a:tcPr marL="79906" marR="79906" marT="39953" marB="39953"/>
                </a:tc>
                <a:extLst>
                  <a:ext uri="{0D108BD9-81ED-4DB2-BD59-A6C34878D82A}">
                    <a16:rowId xmlns:a16="http://schemas.microsoft.com/office/drawing/2014/main" val="1578493462"/>
                  </a:ext>
                </a:extLst>
              </a:tr>
              <a:tr h="591302">
                <a:tc>
                  <a:txBody>
                    <a:bodyPr/>
                    <a:lstStyle/>
                    <a:p>
                      <a:r>
                        <a:rPr lang="en-JP" sz="1600" dirty="0"/>
                        <a:t>Firmware updates</a:t>
                      </a:r>
                    </a:p>
                  </a:txBody>
                  <a:tcPr marL="79906" marR="79906" marT="39953" marB="3995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600" b="1" dirty="0"/>
                        <a:t>8 days/yr. </a:t>
                      </a:r>
                      <a:r>
                        <a:rPr lang="en-JP" sz="1600" dirty="0"/>
                        <a:t>2 days testing &amp; packaging for each quarterly update</a:t>
                      </a:r>
                    </a:p>
                  </a:txBody>
                  <a:tcPr marL="79906" marR="79906" marT="39953" marB="3995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600" b="1" dirty="0"/>
                        <a:t>16 days/yr.</a:t>
                      </a:r>
                      <a:r>
                        <a:rPr lang="en-JP" sz="1600" dirty="0"/>
                        <a:t> ~10 minutes/machine done manually for 200 machines (quarterly)</a:t>
                      </a:r>
                    </a:p>
                  </a:txBody>
                  <a:tcPr marL="79906" marR="79906" marT="39953" marB="39953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837336"/>
                  </a:ext>
                </a:extLst>
              </a:tr>
              <a:tr h="591302">
                <a:tc>
                  <a:txBody>
                    <a:bodyPr/>
                    <a:lstStyle/>
                    <a:p>
                      <a:r>
                        <a:rPr lang="en-JP" sz="1600" dirty="0"/>
                        <a:t>VM lifecycle management</a:t>
                      </a:r>
                    </a:p>
                  </a:txBody>
                  <a:tcPr marL="79906" marR="79906" marT="39953" marB="3995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600" dirty="0"/>
                        <a:t>--</a:t>
                      </a:r>
                    </a:p>
                  </a:txBody>
                  <a:tcPr marL="79906" marR="79906" marT="39953" marB="3995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600" b="1" dirty="0"/>
                        <a:t>124 days/yr. </a:t>
                      </a:r>
                      <a:r>
                        <a:rPr lang="en-JP" sz="1600" dirty="0"/>
                        <a:t>~1 hour/machine * 500, twice annually</a:t>
                      </a:r>
                    </a:p>
                  </a:txBody>
                  <a:tcPr marL="79906" marR="79906" marT="39953" marB="39953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88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451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</TotalTime>
  <Words>367</Words>
  <Application>Microsoft Macintosh PowerPoint</Application>
  <PresentationFormat>Widescreen</PresentationFormat>
  <Paragraphs>69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Powerflex vs non-HCI</vt:lpstr>
      <vt:lpstr>“Work expands to fill the time available for its completion.”</vt:lpstr>
      <vt:lpstr>Project Timeline</vt:lpstr>
      <vt:lpstr>Work Resource</vt:lpstr>
      <vt:lpstr>Can Powerflex  reduce work required?</vt:lpstr>
      <vt:lpstr>PowerFlex Strengths</vt:lpstr>
      <vt:lpstr>Extra Benefits</vt:lpstr>
      <vt:lpstr>295 days saved</vt:lpstr>
      <vt:lpstr>Work reduction detail</vt:lpstr>
      <vt:lpstr>3% project effort saved</vt:lpstr>
      <vt:lpstr>Comparison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HCI vs non-HCI</dc:title>
  <dc:creator>Kristen McQuillin</dc:creator>
  <cp:lastModifiedBy>Kristen McQuillin</cp:lastModifiedBy>
  <cp:revision>21</cp:revision>
  <dcterms:created xsi:type="dcterms:W3CDTF">2021-05-13T20:54:00Z</dcterms:created>
  <dcterms:modified xsi:type="dcterms:W3CDTF">2021-05-14T04:59:21Z</dcterms:modified>
</cp:coreProperties>
</file>